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70" r:id="rId3"/>
    <p:sldMasterId id="2147483677" r:id="rId4"/>
    <p:sldMasterId id="2147483684" r:id="rId5"/>
    <p:sldMasterId id="2147483691" r:id="rId6"/>
    <p:sldMasterId id="2147483698" r:id="rId7"/>
    <p:sldMasterId id="2147483706" r:id="rId8"/>
    <p:sldMasterId id="2147483714" r:id="rId9"/>
  </p:sldMasterIdLst>
  <p:sldIdLst>
    <p:sldId id="256" r:id="rId10"/>
    <p:sldId id="257" r:id="rId11"/>
    <p:sldId id="267" r:id="rId12"/>
    <p:sldId id="264" r:id="rId13"/>
    <p:sldId id="275" r:id="rId14"/>
    <p:sldId id="277" r:id="rId15"/>
    <p:sldId id="269" r:id="rId16"/>
    <p:sldId id="268" r:id="rId17"/>
    <p:sldId id="270" r:id="rId18"/>
    <p:sldId id="280" r:id="rId19"/>
    <p:sldId id="281" r:id="rId20"/>
    <p:sldId id="282" r:id="rId21"/>
    <p:sldId id="271" r:id="rId22"/>
    <p:sldId id="272" r:id="rId23"/>
    <p:sldId id="279" r:id="rId24"/>
    <p:sldId id="258" r:id="rId25"/>
    <p:sldId id="259" r:id="rId26"/>
    <p:sldId id="260" r:id="rId27"/>
    <p:sldId id="261" r:id="rId28"/>
    <p:sldId id="262" r:id="rId29"/>
    <p:sldId id="283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3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2302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15572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2285" y="1989138"/>
            <a:ext cx="10670116" cy="3816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A3918-D444-47DC-B0AB-44FFDB1C31E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30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133" y="1989138"/>
            <a:ext cx="8976784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2284" y="4221164"/>
            <a:ext cx="5232400" cy="1584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347885" y="4221163"/>
            <a:ext cx="5234516" cy="71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347885" y="5089526"/>
            <a:ext cx="5234516" cy="71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861D4-22FA-44B6-9B42-4F0AA9DA0B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41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8737601" y="6245226"/>
            <a:ext cx="2842684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4025E-E7E6-46DD-A0B0-EEDD1F4982C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72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133" y="1508125"/>
            <a:ext cx="8974667" cy="21034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2284" y="4221163"/>
            <a:ext cx="10668000" cy="4233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8737601" y="6245226"/>
            <a:ext cx="2842684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C1913-8C35-41FA-B388-B761BDFC703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704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30217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71307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2285" y="1989138"/>
            <a:ext cx="10670116" cy="3816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A3918-D444-47DC-B0AB-44FFDB1C31E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322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133" y="1989138"/>
            <a:ext cx="8976784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2284" y="4221164"/>
            <a:ext cx="5232400" cy="1584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347885" y="4221163"/>
            <a:ext cx="5234516" cy="71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347885" y="5089526"/>
            <a:ext cx="5234516" cy="71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861D4-22FA-44B6-9B42-4F0AA9DA0B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46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8737601" y="6245226"/>
            <a:ext cx="2842684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4025E-E7E6-46DD-A0B0-EEDD1F4982C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74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133" y="1989138"/>
            <a:ext cx="8976784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2284" y="4221164"/>
            <a:ext cx="5232400" cy="15843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7885" y="4221164"/>
            <a:ext cx="5234516" cy="15843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A385E-D50C-498E-A35E-6452040F539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13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133" y="1508125"/>
            <a:ext cx="8974667" cy="21034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2284" y="4221163"/>
            <a:ext cx="10668000" cy="4233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8737601" y="6245226"/>
            <a:ext cx="2842684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C1913-8C35-41FA-B388-B761BDFC703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14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52065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13336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2285" y="1989138"/>
            <a:ext cx="10670116" cy="3816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A3918-D444-47DC-B0AB-44FFDB1C31E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893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133" y="1989138"/>
            <a:ext cx="8976784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2284" y="4221164"/>
            <a:ext cx="5232400" cy="1584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347885" y="4221163"/>
            <a:ext cx="5234516" cy="71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347885" y="5089526"/>
            <a:ext cx="5234516" cy="71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861D4-22FA-44B6-9B42-4F0AA9DA0B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13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8737601" y="6245226"/>
            <a:ext cx="2842684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4025E-E7E6-46DD-A0B0-EEDD1F4982C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73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133" y="1508125"/>
            <a:ext cx="8974667" cy="21034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2284" y="4221163"/>
            <a:ext cx="10668000" cy="4233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8737601" y="6245226"/>
            <a:ext cx="2842684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C1913-8C35-41FA-B388-B761BDFC703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565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97142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3262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2285" y="1989138"/>
            <a:ext cx="10670116" cy="3816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A3918-D444-47DC-B0AB-44FFDB1C31E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725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700798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133" y="1989138"/>
            <a:ext cx="8976784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2284" y="4221164"/>
            <a:ext cx="5232400" cy="1584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347885" y="4221163"/>
            <a:ext cx="5234516" cy="71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347885" y="5089526"/>
            <a:ext cx="5234516" cy="71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861D4-22FA-44B6-9B42-4F0AA9DA0B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60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8737601" y="6245226"/>
            <a:ext cx="2842684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4025E-E7E6-46DD-A0B0-EEDD1F4982C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606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133" y="1508125"/>
            <a:ext cx="8974667" cy="21034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2284" y="4221163"/>
            <a:ext cx="10668000" cy="4233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8737601" y="6245226"/>
            <a:ext cx="2842684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C1913-8C35-41FA-B388-B761BDFC703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446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22937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55743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133" y="1989138"/>
            <a:ext cx="8976784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2285" y="4221164"/>
            <a:ext cx="10670116" cy="1584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315F2-4206-4D13-AAD8-6F9C6BECEE0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6152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133" y="1989138"/>
            <a:ext cx="8976784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2284" y="4221164"/>
            <a:ext cx="5232400" cy="15843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7885" y="4221164"/>
            <a:ext cx="5234516" cy="15843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DFA38-C180-496C-B04C-08CD826A5C1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850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7C0C1-4F2E-4001-B9A7-59926484660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647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133" y="1989138"/>
            <a:ext cx="8976784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2284" y="4221164"/>
            <a:ext cx="5232400" cy="1584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347885" y="4221163"/>
            <a:ext cx="5234516" cy="71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347885" y="5089526"/>
            <a:ext cx="5234516" cy="71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8070A-1328-485A-8A41-DED80C556D2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549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2285" y="1989138"/>
            <a:ext cx="10670116" cy="3816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AEC40-7200-4A15-9D21-6E4C4E360AC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08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366336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13924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29838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133" y="1989138"/>
            <a:ext cx="8976784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2285" y="4221164"/>
            <a:ext cx="10670116" cy="1584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315F2-4206-4D13-AAD8-6F9C6BECEE0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30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133" y="1989138"/>
            <a:ext cx="8976784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2284" y="4221164"/>
            <a:ext cx="5232400" cy="15843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7885" y="4221164"/>
            <a:ext cx="5234516" cy="15843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DFA38-C180-496C-B04C-08CD826A5C1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318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7C0C1-4F2E-4001-B9A7-59926484660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1478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133" y="1989138"/>
            <a:ext cx="8976784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2284" y="4221164"/>
            <a:ext cx="5232400" cy="1584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347885" y="4221163"/>
            <a:ext cx="5234516" cy="71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347885" y="5089526"/>
            <a:ext cx="5234516" cy="71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8070A-1328-485A-8A41-DED80C556D2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727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2285" y="1989138"/>
            <a:ext cx="10670116" cy="3816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AEC40-7200-4A15-9D21-6E4C4E360AC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618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354788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280275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133" y="1989138"/>
            <a:ext cx="8976784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2285" y="4221164"/>
            <a:ext cx="10670116" cy="1584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315F2-4206-4D13-AAD8-6F9C6BECEE0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5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2285" y="1989138"/>
            <a:ext cx="10670116" cy="3816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A3918-D444-47DC-B0AB-44FFDB1C31E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372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133" y="1989138"/>
            <a:ext cx="8976784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2284" y="4221164"/>
            <a:ext cx="5232400" cy="15843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7885" y="4221164"/>
            <a:ext cx="5234516" cy="15843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DFA38-C180-496C-B04C-08CD826A5C1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2449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7C0C1-4F2E-4001-B9A7-59926484660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6770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133" y="1989138"/>
            <a:ext cx="8976784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2284" y="4221164"/>
            <a:ext cx="5232400" cy="1584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347885" y="4221163"/>
            <a:ext cx="5234516" cy="71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347885" y="5089526"/>
            <a:ext cx="5234516" cy="71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8070A-1328-485A-8A41-DED80C556D2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823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2285" y="1989138"/>
            <a:ext cx="10670116" cy="3816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AEC40-7200-4A15-9D21-6E4C4E360AC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79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133" y="1989138"/>
            <a:ext cx="8976784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2284" y="4221164"/>
            <a:ext cx="5232400" cy="1584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347885" y="4221163"/>
            <a:ext cx="5234516" cy="71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347885" y="5089526"/>
            <a:ext cx="5234516" cy="71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861D4-22FA-44B6-9B42-4F0AA9DA0B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1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8737601" y="6245226"/>
            <a:ext cx="2842684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4025E-E7E6-46DD-A0B0-EEDD1F4982C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9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133" y="1508125"/>
            <a:ext cx="8974667" cy="21034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2284" y="4221163"/>
            <a:ext cx="10668000" cy="4233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8737601" y="6245226"/>
            <a:ext cx="2842684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C1913-8C35-41FA-B388-B761BDFC703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299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93613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3.xml"/><Relationship Id="rId9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0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76211" y="5429264"/>
            <a:ext cx="4286280" cy="114300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285710" y="6143644"/>
            <a:ext cx="4191029" cy="57150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6072207"/>
            <a:ext cx="4008541" cy="79991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>
            <a:stCxn id="14" idx="0"/>
          </p:cNvCxnSpPr>
          <p:nvPr/>
        </p:nvCxnSpPr>
        <p:spPr>
          <a:xfrm rot="16200000" flipH="1">
            <a:off x="1603318" y="4460833"/>
            <a:ext cx="785793" cy="400854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2000221" y="142852"/>
            <a:ext cx="9144064" cy="3571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1600" baseline="0">
                <a:solidFill>
                  <a:srgbClr val="0070C0"/>
                </a:solidFill>
              </a:defRPr>
            </a:lvl1pPr>
          </a:lstStyle>
          <a:p>
            <a:pPr algn="ctr">
              <a:spcBef>
                <a:spcPct val="0"/>
              </a:spcBef>
              <a:defRPr/>
            </a:pPr>
            <a:r>
              <a:rPr lang="ru-RU" sz="2400" dirty="0" smtClean="0"/>
              <a:t>КГБУЗ «Красноярский краевой госпиталь для ветеранов войн»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1619217" cy="11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Прямая соединительная линия 18"/>
          <p:cNvCxnSpPr/>
          <p:nvPr userDrawn="1"/>
        </p:nvCxnSpPr>
        <p:spPr>
          <a:xfrm>
            <a:off x="1238216" y="1000108"/>
            <a:ext cx="10477573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39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76211" y="5429264"/>
            <a:ext cx="4286280" cy="114300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285710" y="6143644"/>
            <a:ext cx="4191029" cy="57150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6072207"/>
            <a:ext cx="4008541" cy="799914"/>
          </a:xfrm>
          <a:prstGeom prst="rtTriangle">
            <a:avLst/>
          </a:prstGeom>
          <a:blipFill>
            <a:blip r:embed="rId8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>
            <a:stCxn id="14" idx="0"/>
          </p:cNvCxnSpPr>
          <p:nvPr/>
        </p:nvCxnSpPr>
        <p:spPr>
          <a:xfrm rot="16200000" flipH="1">
            <a:off x="1603318" y="4460833"/>
            <a:ext cx="785793" cy="400854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" y="1"/>
            <a:ext cx="1619217" cy="11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6267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76211" y="5429264"/>
            <a:ext cx="4286280" cy="114300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285710" y="6143644"/>
            <a:ext cx="4191029" cy="57150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6072207"/>
            <a:ext cx="4008541" cy="799914"/>
          </a:xfrm>
          <a:prstGeom prst="rtTriangle">
            <a:avLst/>
          </a:prstGeom>
          <a:blipFill>
            <a:blip r:embed="rId8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>
            <a:stCxn id="14" idx="0"/>
          </p:cNvCxnSpPr>
          <p:nvPr/>
        </p:nvCxnSpPr>
        <p:spPr>
          <a:xfrm rot="16200000" flipH="1">
            <a:off x="1603318" y="4460833"/>
            <a:ext cx="785793" cy="400854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" y="1"/>
            <a:ext cx="1619217" cy="11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1598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76211" y="5429264"/>
            <a:ext cx="4286280" cy="114300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285710" y="6143644"/>
            <a:ext cx="4191029" cy="57150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6072207"/>
            <a:ext cx="4008541" cy="799914"/>
          </a:xfrm>
          <a:prstGeom prst="rtTriangle">
            <a:avLst/>
          </a:prstGeom>
          <a:blipFill>
            <a:blip r:embed="rId8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>
            <a:stCxn id="14" idx="0"/>
          </p:cNvCxnSpPr>
          <p:nvPr/>
        </p:nvCxnSpPr>
        <p:spPr>
          <a:xfrm rot="16200000" flipH="1">
            <a:off x="1603318" y="4460833"/>
            <a:ext cx="785793" cy="400854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" y="1"/>
            <a:ext cx="1619217" cy="11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8657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76211" y="5429264"/>
            <a:ext cx="4286280" cy="114300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285710" y="6143644"/>
            <a:ext cx="4191029" cy="57150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6072207"/>
            <a:ext cx="4008541" cy="799914"/>
          </a:xfrm>
          <a:prstGeom prst="rtTriangle">
            <a:avLst/>
          </a:prstGeom>
          <a:blipFill>
            <a:blip r:embed="rId8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>
            <a:stCxn id="14" idx="0"/>
          </p:cNvCxnSpPr>
          <p:nvPr/>
        </p:nvCxnSpPr>
        <p:spPr>
          <a:xfrm rot="16200000" flipH="1">
            <a:off x="1603318" y="4460833"/>
            <a:ext cx="785793" cy="400854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" y="1"/>
            <a:ext cx="1619217" cy="11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5894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76211" y="5429264"/>
            <a:ext cx="4286280" cy="114300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285710" y="6143644"/>
            <a:ext cx="4191029" cy="57150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6072207"/>
            <a:ext cx="4008541" cy="799914"/>
          </a:xfrm>
          <a:prstGeom prst="rtTriangle">
            <a:avLst/>
          </a:prstGeom>
          <a:blipFill>
            <a:blip r:embed="rId8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>
            <a:stCxn id="14" idx="0"/>
          </p:cNvCxnSpPr>
          <p:nvPr/>
        </p:nvCxnSpPr>
        <p:spPr>
          <a:xfrm rot="16200000" flipH="1">
            <a:off x="1603318" y="4460833"/>
            <a:ext cx="785793" cy="400854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" y="1"/>
            <a:ext cx="1619217" cy="11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0765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76211" y="5429264"/>
            <a:ext cx="4286280" cy="114300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285710" y="6143644"/>
            <a:ext cx="4191029" cy="57150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6072207"/>
            <a:ext cx="4008541" cy="799914"/>
          </a:xfrm>
          <a:prstGeom prst="rtTriangle">
            <a:avLst/>
          </a:prstGeom>
          <a:blipFill>
            <a:blip r:embed="rId9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>
            <a:stCxn id="14" idx="0"/>
          </p:cNvCxnSpPr>
          <p:nvPr/>
        </p:nvCxnSpPr>
        <p:spPr>
          <a:xfrm rot="16200000" flipH="1">
            <a:off x="1603318" y="4460833"/>
            <a:ext cx="785793" cy="400854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" y="1"/>
            <a:ext cx="1619217" cy="11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997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76211" y="5429264"/>
            <a:ext cx="4286280" cy="114300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285710" y="6143644"/>
            <a:ext cx="4191029" cy="57150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6072207"/>
            <a:ext cx="4008541" cy="799914"/>
          </a:xfrm>
          <a:prstGeom prst="rtTriangle">
            <a:avLst/>
          </a:prstGeom>
          <a:blipFill>
            <a:blip r:embed="rId9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>
            <a:stCxn id="14" idx="0"/>
          </p:cNvCxnSpPr>
          <p:nvPr/>
        </p:nvCxnSpPr>
        <p:spPr>
          <a:xfrm rot="16200000" flipH="1">
            <a:off x="1603318" y="4460833"/>
            <a:ext cx="785793" cy="400854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" y="1"/>
            <a:ext cx="1619217" cy="11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8249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76211" y="5429264"/>
            <a:ext cx="4286280" cy="114300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285710" y="6143644"/>
            <a:ext cx="4191029" cy="57150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6072207"/>
            <a:ext cx="4008541" cy="799914"/>
          </a:xfrm>
          <a:prstGeom prst="rtTriangle">
            <a:avLst/>
          </a:prstGeom>
          <a:blipFill>
            <a:blip r:embed="rId9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>
            <a:stCxn id="14" idx="0"/>
          </p:cNvCxnSpPr>
          <p:nvPr/>
        </p:nvCxnSpPr>
        <p:spPr>
          <a:xfrm rot="16200000" flipH="1">
            <a:off x="1603318" y="4460833"/>
            <a:ext cx="785793" cy="400854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" y="1"/>
            <a:ext cx="1619217" cy="11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2191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1544" y="1643051"/>
            <a:ext cx="7786742" cy="2169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5400" b="1" dirty="0">
              <a:solidFill>
                <a:srgbClr val="C00000"/>
              </a:solidFill>
            </a:endParaRPr>
          </a:p>
          <a:p>
            <a:pPr algn="ctr">
              <a:spcBef>
                <a:spcPct val="50000"/>
              </a:spcBef>
              <a:defRPr/>
            </a:pP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6250" y="4241900"/>
            <a:ext cx="7363244" cy="173893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002060"/>
                </a:solidFill>
                <a:latin typeface="Lucida Console" pitchFamily="49" charset="0"/>
              </a:rPr>
              <a:t>Левина Людмила Николаевна, врач-физиотерапевт высшей категории, отличник здравоохранения.</a:t>
            </a:r>
          </a:p>
          <a:p>
            <a:r>
              <a:rPr lang="ru-RU" sz="1600" b="1" dirty="0">
                <a:solidFill>
                  <a:srgbClr val="002060"/>
                </a:solidFill>
                <a:latin typeface="Lucida Console" pitchFamily="49" charset="0"/>
              </a:rPr>
              <a:t>заведующий физиотерапевтическим отделением</a:t>
            </a:r>
          </a:p>
          <a:p>
            <a:r>
              <a:rPr lang="ru-RU" sz="1600" b="1" dirty="0">
                <a:solidFill>
                  <a:srgbClr val="002060"/>
                </a:solidFill>
                <a:latin typeface="Lucida Console" pitchFamily="49" charset="0"/>
              </a:rPr>
              <a:t>КГБУЗ Красноярский краевой госпиталь для ветеранов войн.</a:t>
            </a:r>
          </a:p>
          <a:p>
            <a:r>
              <a:rPr lang="ru-RU" sz="1600" b="1" dirty="0">
                <a:solidFill>
                  <a:srgbClr val="002060"/>
                </a:solidFill>
                <a:latin typeface="Lucida Console" pitchFamily="49" charset="0"/>
              </a:rPr>
              <a:t> 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rgbClr val="002060"/>
                </a:solidFill>
              </a:rPr>
              <a:t>Красноярск </a:t>
            </a:r>
            <a:r>
              <a:rPr lang="ru-RU" b="1" dirty="0" smtClean="0">
                <a:solidFill>
                  <a:srgbClr val="002060"/>
                </a:solidFill>
              </a:rPr>
              <a:t>202</a:t>
            </a:r>
            <a:r>
              <a:rPr lang="en-US" b="1" dirty="0" smtClean="0">
                <a:solidFill>
                  <a:srgbClr val="002060"/>
                </a:solidFill>
              </a:rPr>
              <a:t>3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72095" y="2127798"/>
            <a:ext cx="702564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2250440" algn="l"/>
              </a:tabLst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РЕАБИЛИТАЦИЯ ПОСЛЕ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>
              <a:tabLst>
                <a:tab pos="2250440" algn="l"/>
              </a:tabLst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ПЕРЕНЕСЁННОГО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COVID-19</a:t>
            </a: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>
              <a:tabLst>
                <a:tab pos="2250440" algn="l"/>
              </a:tabLst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 опыта КГБУЗ ККГВВ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5014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ntelect_Advanced_Col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53388" y="1050672"/>
            <a:ext cx="2251080" cy="507548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452662" y="1000109"/>
            <a:ext cx="5072098" cy="48936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D1634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физиотерапевтическая INTELECT ADVANCED CCOMBO - физиотерапевтический комбайн </a:t>
            </a:r>
            <a:r>
              <a:rPr lang="ru-RU" b="1" dirty="0">
                <a:solidFill>
                  <a:srgbClr val="800080"/>
                </a:solidFill>
              </a:rPr>
              <a:t/>
            </a:r>
            <a:br>
              <a:rPr lang="ru-RU" b="1" dirty="0">
                <a:solidFill>
                  <a:srgbClr val="800080"/>
                </a:solidFill>
              </a:rPr>
            </a:br>
            <a:r>
              <a:rPr lang="ru-RU" b="1" dirty="0">
                <a:solidFill>
                  <a:srgbClr val="800080"/>
                </a:solidFill>
              </a:rPr>
              <a:t/>
            </a:r>
            <a:br>
              <a:rPr lang="ru-RU" b="1" dirty="0">
                <a:solidFill>
                  <a:srgbClr val="80008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Более 25 клинических временных волн,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2 независимых канала стимуляции, функциональный ультразвуковой компонент частотой 1 и 3 МГц 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 цветной дисплей высокого разрешения, 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более 200 клинических протоколов и более 100 терапевтических программ, определяемых пользователем. 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 эргономичные звуковые головки разных размеров с индикатором контроля контакта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35171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38348" y="642919"/>
            <a:ext cx="8072494" cy="54476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sz="24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400" b="1" dirty="0">
                <a:solidFill>
                  <a:srgbClr val="D1634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МЭЛТ-1К</a:t>
            </a:r>
            <a:endParaRPr lang="ru-RU" sz="2400" dirty="0">
              <a:solidFill>
                <a:srgbClr val="D16349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defRPr/>
            </a:pPr>
            <a:r>
              <a:rPr lang="ru-RU" sz="2400" b="1" dirty="0">
                <a:solidFill>
                  <a:srgbClr val="D1634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Аппарат многофункциональный</a:t>
            </a:r>
          </a:p>
          <a:p>
            <a:pPr marL="342900" indent="-342900">
              <a:defRPr/>
            </a:pPr>
            <a:r>
              <a:rPr lang="ru-RU" sz="2400" b="1" dirty="0">
                <a:solidFill>
                  <a:srgbClr val="D1634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электротерапевтический       </a:t>
            </a:r>
            <a:endParaRPr lang="ru-RU" sz="2400" dirty="0">
              <a:solidFill>
                <a:srgbClr val="D16349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defRPr/>
            </a:pPr>
            <a:r>
              <a:rPr lang="ru-RU" sz="2400" b="1" dirty="0">
                <a:solidFill>
                  <a:srgbClr val="D1634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«Мустанг-физио-МЭЛТ-1К»</a:t>
            </a:r>
            <a:endParaRPr lang="ru-RU" sz="1200" dirty="0">
              <a:solidFill>
                <a:srgbClr val="D16349">
                  <a:lumMod val="75000"/>
                </a:srgbClr>
              </a:solidFill>
            </a:endParaRPr>
          </a:p>
          <a:p>
            <a:pPr marL="342900" indent="-342900"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marL="342900" indent="-342900">
              <a:defRPr/>
            </a:pPr>
            <a:r>
              <a:rPr lang="ru-RU" b="1" dirty="0">
                <a:solidFill>
                  <a:srgbClr val="002060"/>
                </a:solidFill>
              </a:rPr>
              <a:t>Сочетание широкого диапазона </a:t>
            </a:r>
          </a:p>
          <a:p>
            <a:pPr marL="342900" indent="-342900">
              <a:defRPr/>
            </a:pPr>
            <a:r>
              <a:rPr lang="ru-RU" b="1" dirty="0">
                <a:solidFill>
                  <a:srgbClr val="002060"/>
                </a:solidFill>
              </a:rPr>
              <a:t>методов электротерапии с простотой использования</a:t>
            </a:r>
          </a:p>
          <a:p>
            <a:pPr marL="342900" indent="-342900">
              <a:defRPr/>
            </a:pPr>
            <a:r>
              <a:rPr lang="ru-RU" b="1" dirty="0">
                <a:solidFill>
                  <a:srgbClr val="002060"/>
                </a:solidFill>
              </a:rPr>
              <a:t>Аппарат имеет один канал.</a:t>
            </a:r>
          </a:p>
          <a:p>
            <a:pPr marL="342900" indent="-342900"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Аппарат обеспечивает следующие виды воздействия:</a:t>
            </a:r>
          </a:p>
          <a:p>
            <a:pPr marL="342900" indent="-342900">
              <a:defRPr/>
            </a:pPr>
            <a:r>
              <a:rPr lang="ru-RU" b="1" dirty="0">
                <a:solidFill>
                  <a:srgbClr val="002060"/>
                </a:solidFill>
              </a:rPr>
              <a:t>- гальванизация и электрофорез;</a:t>
            </a:r>
          </a:p>
          <a:p>
            <a:pPr marL="342900" indent="-342900">
              <a:defRPr/>
            </a:pPr>
            <a:r>
              <a:rPr lang="ru-RU" b="1" dirty="0">
                <a:solidFill>
                  <a:srgbClr val="002060"/>
                </a:solidFill>
              </a:rPr>
              <a:t>- диадинамические токи;</a:t>
            </a:r>
          </a:p>
          <a:p>
            <a:pPr marL="342900" indent="-342900">
              <a:defRPr/>
            </a:pPr>
            <a:r>
              <a:rPr lang="ru-RU" b="1" dirty="0">
                <a:solidFill>
                  <a:srgbClr val="002060"/>
                </a:solidFill>
              </a:rPr>
              <a:t>- синусоидальные модулорованные токи (СМТ);</a:t>
            </a:r>
          </a:p>
          <a:p>
            <a:pPr marL="342900" indent="-342900">
              <a:defRPr/>
            </a:pPr>
            <a:r>
              <a:rPr lang="ru-RU" b="1" dirty="0">
                <a:solidFill>
                  <a:srgbClr val="002060"/>
                </a:solidFill>
              </a:rPr>
              <a:t>- электросон;  - транскраниальная электростимуляция;</a:t>
            </a:r>
          </a:p>
          <a:p>
            <a:pPr marL="342900" indent="-342900">
              <a:defRPr/>
            </a:pPr>
            <a:r>
              <a:rPr lang="ru-RU" b="1" dirty="0">
                <a:solidFill>
                  <a:srgbClr val="002060"/>
                </a:solidFill>
              </a:rPr>
              <a:t>- короткоимпульсная электроанельгезия (ТЭНС);</a:t>
            </a:r>
          </a:p>
          <a:p>
            <a:pPr marL="342900" indent="-342900">
              <a:defRPr/>
            </a:pPr>
            <a:r>
              <a:rPr lang="ru-RU" b="1" dirty="0">
                <a:solidFill>
                  <a:srgbClr val="002060"/>
                </a:solidFill>
              </a:rPr>
              <a:t>- флюктуаризация;</a:t>
            </a:r>
          </a:p>
          <a:p>
            <a:pPr marL="342900" indent="-342900">
              <a:defRPr/>
            </a:pPr>
            <a:r>
              <a:rPr lang="ru-RU" b="1" dirty="0">
                <a:solidFill>
                  <a:srgbClr val="002060"/>
                </a:solidFill>
              </a:rPr>
              <a:t>- электростимуляция (9 форм тока, 6 форм модуляции).</a:t>
            </a:r>
          </a:p>
          <a:p>
            <a:pPr marL="342900" indent="-342900"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Простой и наглядный способ установки вида и параметров воздействия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2" name="Picture 2" descr="E:\Новый рисун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3323" y="714356"/>
            <a:ext cx="2771771" cy="184784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68322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8375" y="357189"/>
            <a:ext cx="7715250" cy="4643437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1200" i="1" u="sng" cap="small" dirty="0"/>
              <a:t/>
            </a:r>
            <a:br>
              <a:rPr lang="ru-RU" sz="1200" i="1" u="sng" cap="small" dirty="0"/>
            </a:b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24064" y="-214313"/>
            <a:ext cx="8643937" cy="72485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b="1" i="1" u="sng" cap="small" dirty="0">
                <a:solidFill>
                  <a:prstClr val="black"/>
                </a:solidFill>
              </a:rPr>
              <a:t/>
            </a:r>
            <a:br>
              <a:rPr lang="ru-RU" b="1" i="1" u="sng" cap="small" dirty="0">
                <a:solidFill>
                  <a:prstClr val="black"/>
                </a:solidFill>
              </a:rPr>
            </a:br>
            <a:r>
              <a:rPr lang="ru-RU" sz="2000" b="1" u="sng" cap="small" dirty="0">
                <a:solidFill>
                  <a:srgbClr val="D16349">
                    <a:lumMod val="75000"/>
                  </a:srgbClr>
                </a:solidFill>
              </a:rPr>
              <a:t>Аппарат «МЕЛЛОН» АПК-01У</a:t>
            </a:r>
            <a:r>
              <a:rPr lang="ru-RU" sz="2000" dirty="0">
                <a:solidFill>
                  <a:srgbClr val="D16349">
                    <a:lumMod val="75000"/>
                  </a:srgbClr>
                </a:solidFill>
              </a:rPr>
              <a:t/>
            </a:r>
            <a:br>
              <a:rPr lang="ru-RU" sz="2000" dirty="0">
                <a:solidFill>
                  <a:srgbClr val="D16349">
                    <a:lumMod val="75000"/>
                  </a:srgbClr>
                </a:solidFill>
              </a:rPr>
            </a:br>
            <a:r>
              <a:rPr lang="ru-RU" sz="2000" b="1" dirty="0">
                <a:solidFill>
                  <a:srgbClr val="D16349">
                    <a:lumMod val="75000"/>
                  </a:srgbClr>
                </a:solidFill>
              </a:rPr>
              <a:t>Уникальный аппарат  цвето-импульсной терапии </a:t>
            </a:r>
          </a:p>
          <a:p>
            <a:pPr algn="ctr">
              <a:lnSpc>
                <a:spcPct val="150000"/>
              </a:lnSpc>
              <a:defRPr/>
            </a:pPr>
            <a:endParaRPr lang="ru-RU" sz="16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 воздействует на радужную оболочку, где представлены все внутренние органы, рефлекторно связанные с мозгом, и через него передается воздействие на эти органы и системы.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ПОКАЗАНИЯ: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Офтальмология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катаракта, близорукость, глаукома, астенопия, амблиопия, астигматизм, дистрофия сетчатки, атрофия зрительного нерва 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Кардиология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ишемическая болезнь сердца, гипертония, стенокардия, релаксация, стимуляция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Пульмонология 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Бронхиальная астма     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Гастроэнтерология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холецистит, гастрит, язва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Психоневрология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 вегетососудистая дистония,</a:t>
            </a:r>
          </a:p>
          <a:p>
            <a:pPr>
              <a:lnSpc>
                <a:spcPct val="150000"/>
              </a:lnSpc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неврозы, депрессии, эмоциональная напряженность</a:t>
            </a:r>
            <a:r>
              <a:rPr lang="ru-RU" sz="14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prstClr val="black"/>
                </a:solidFill>
              </a:rPr>
              <a:t/>
            </a:r>
            <a:br>
              <a:rPr lang="ru-RU" sz="1400" dirty="0">
                <a:solidFill>
                  <a:prstClr val="black"/>
                </a:solidFill>
              </a:rPr>
            </a:b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21509" name="Содержимое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9" y="4786314"/>
            <a:ext cx="27209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9336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05200" y="411481"/>
            <a:ext cx="7340600" cy="792479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ДИАМАГ(АЛМАГ-03)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325880"/>
            <a:ext cx="10845800" cy="5654040"/>
          </a:xfrm>
        </p:spPr>
        <p:txBody>
          <a:bodyPr/>
          <a:lstStyle/>
          <a:p>
            <a:r>
              <a:rPr lang="ru-RU" sz="2400" b="1" dirty="0"/>
              <a:t>Магнитотерапевтический аппарат ДИАМАГ для лечения заболеваний шейного отдела позвоночника и головного мозга:</a:t>
            </a:r>
          </a:p>
          <a:p>
            <a:r>
              <a:rPr lang="ru-RU" sz="2400" b="1" dirty="0"/>
              <a:t>Шейный остеохондроз.</a:t>
            </a:r>
          </a:p>
          <a:p>
            <a:r>
              <a:rPr lang="ru-RU" sz="2400" b="1" dirty="0"/>
              <a:t>Бессонница.</a:t>
            </a:r>
          </a:p>
          <a:p>
            <a:r>
              <a:rPr lang="ru-RU" sz="2400" b="1" dirty="0"/>
              <a:t>Мигрень.</a:t>
            </a:r>
          </a:p>
          <a:p>
            <a:r>
              <a:rPr lang="ru-RU" sz="2400" b="1" dirty="0"/>
              <a:t>Инсульт – лечение и профилактика.</a:t>
            </a:r>
          </a:p>
          <a:p>
            <a:r>
              <a:rPr lang="ru-RU" sz="2400" b="1" dirty="0"/>
              <a:t>Болезнь Паркинсона.</a:t>
            </a:r>
          </a:p>
          <a:p>
            <a:r>
              <a:rPr lang="ru-RU" sz="2400" b="1" dirty="0"/>
              <a:t>Согласно приказам Министерства здравоохранения </a:t>
            </a:r>
            <a:endParaRPr lang="en-US" sz="2400" b="1" dirty="0" smtClean="0"/>
          </a:p>
          <a:p>
            <a:pPr marL="109728" indent="0">
              <a:buNone/>
            </a:pPr>
            <a:r>
              <a:rPr lang="ru-RU" sz="2400" b="1" dirty="0" smtClean="0"/>
              <a:t>и </a:t>
            </a:r>
            <a:r>
              <a:rPr lang="ru-RU" sz="2400" b="1" dirty="0"/>
              <a:t>социального развития РФ № 389н и №357н </a:t>
            </a:r>
            <a:endParaRPr lang="en-US" sz="2400" b="1" dirty="0" smtClean="0"/>
          </a:p>
          <a:p>
            <a:pPr marL="109728" indent="0">
              <a:buNone/>
            </a:pPr>
            <a:r>
              <a:rPr lang="ru-RU" sz="2400" b="1" dirty="0" smtClean="0"/>
              <a:t>терапия </a:t>
            </a:r>
            <a:r>
              <a:rPr lang="ru-RU" sz="2400" b="1" dirty="0"/>
              <a:t>Диамагом проводится в комплексе мероприятий по </a:t>
            </a:r>
            <a:endParaRPr lang="en-US" sz="2400" b="1" dirty="0" smtClean="0"/>
          </a:p>
          <a:p>
            <a:pPr marL="109728" indent="0">
              <a:buNone/>
            </a:pPr>
            <a:r>
              <a:rPr lang="ru-RU" sz="2400" b="1" dirty="0" smtClean="0"/>
              <a:t>лечению </a:t>
            </a:r>
            <a:r>
              <a:rPr lang="ru-RU" sz="2400" b="1" dirty="0"/>
              <a:t>пациентов с нарушением мозгового кровообращения.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0" y="2072639"/>
            <a:ext cx="3109272" cy="299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38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07721" y="396240"/>
            <a:ext cx="11125200" cy="4479608"/>
          </a:xfrm>
        </p:spPr>
        <p:txBody>
          <a:bodyPr/>
          <a:lstStyle/>
          <a:p>
            <a:pPr lvl="1" algn="just"/>
            <a:r>
              <a:rPr lang="ru-RU" sz="2800" b="1" dirty="0"/>
              <a:t>Как действует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ДИАМАГ</a:t>
            </a:r>
            <a:r>
              <a:rPr lang="ru-RU" sz="2800" b="1" dirty="0"/>
              <a:t> - </a:t>
            </a:r>
            <a:r>
              <a:rPr lang="ru-RU" sz="2800" b="1" dirty="0" smtClean="0"/>
              <a:t>аппарат </a:t>
            </a:r>
            <a:r>
              <a:rPr lang="ru-RU" sz="2800" b="1" dirty="0"/>
              <a:t>для транскраниальной терапии импульсным магнитным полем, </a:t>
            </a:r>
          </a:p>
          <a:p>
            <a:pPr algn="just"/>
            <a:r>
              <a:rPr lang="ru-RU" sz="2800" b="1" dirty="0"/>
              <a:t>Под влиянием магнитного поля заданных параметров в крови вырабатывается гормон мелатонина эпифизом – естественный защитник от стресса. Аппарат обеспечивает возникновение седативного эффекта, успокаивает нервную систему, благотворно влияет на эмоциональное напряжение, снимает тревожность и раздражительность. Восстанавливает сон.</a:t>
            </a:r>
          </a:p>
          <a:p>
            <a:pPr algn="just"/>
            <a:r>
              <a:rPr lang="ru-RU" sz="2800" b="1" dirty="0"/>
              <a:t>Восстанавливает чувствительность органов восприятия: повышает остроту зрения, нормализует светочувствительность, увеличивает границы полей зрения и улучшение трофики в сетчатке и зрительном нерве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20117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232325" y="563880"/>
            <a:ext cx="10670116" cy="5546408"/>
          </a:xfrm>
        </p:spPr>
        <p:txBody>
          <a:bodyPr/>
          <a:lstStyle/>
          <a:p>
            <a:pPr lvl="0" algn="just">
              <a:buClr>
                <a:srgbClr val="D16349"/>
              </a:buClr>
            </a:pPr>
            <a:r>
              <a:rPr lang="ru-RU" sz="2800" b="1" dirty="0">
                <a:solidFill>
                  <a:prstClr val="black"/>
                </a:solidFill>
              </a:rPr>
              <a:t>Снижает повышенное артериальное давление, повышает насыщенность крови кислородом. Активизирует обменные процессы веществ, нормализует показатели свертывающей системы крови. Нормализует показатели сердечно-сосудистой системы, стабилизирует давление.</a:t>
            </a:r>
          </a:p>
          <a:p>
            <a:pPr lvl="0" algn="just">
              <a:buClr>
                <a:srgbClr val="D16349"/>
              </a:buClr>
            </a:pPr>
            <a:r>
              <a:rPr lang="ru-RU" sz="2800" b="1" dirty="0">
                <a:solidFill>
                  <a:prstClr val="black"/>
                </a:solidFill>
              </a:rPr>
              <a:t>Купирует болевые приступы без применения обезболивающих препаратов (или снижение его интенсивности до терпимого уровня, не требующего применения обезболивающих препаратов).</a:t>
            </a:r>
          </a:p>
          <a:p>
            <a:pPr lvl="0" algn="just">
              <a:buClr>
                <a:srgbClr val="D16349"/>
              </a:buClr>
            </a:pPr>
            <a:r>
              <a:rPr lang="ru-RU" sz="2800" b="1" dirty="0">
                <a:solidFill>
                  <a:prstClr val="black"/>
                </a:solidFill>
              </a:rPr>
              <a:t>Нормализует мышечный тонус, восстанавливает двигательные функции и возможности самообслуживания.</a:t>
            </a:r>
          </a:p>
        </p:txBody>
      </p:sp>
    </p:spTree>
    <p:extLst>
      <p:ext uri="{BB962C8B-B14F-4D97-AF65-F5344CB8AC3E}">
        <p14:creationId xmlns:p14="http://schemas.microsoft.com/office/powerpoint/2010/main" val="3204098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3552" y="188641"/>
            <a:ext cx="79208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50440" algn="l"/>
              </a:tabLs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250440" algn="l"/>
              </a:tabLst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ГИМНАСТИКА ПОСЛЕ</a:t>
            </a:r>
          </a:p>
          <a:p>
            <a:pPr algn="ctr">
              <a:tabLst>
                <a:tab pos="2250440" algn="l"/>
              </a:tabLst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ПЕРЕНЕСЁННОГО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COVID-19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tabLst>
                <a:tab pos="2250440" algn="l"/>
              </a:tabLst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tabLst>
                <a:tab pos="2250440" algn="l"/>
              </a:tabLst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Диафрагмальное дыхание. Одна рука – на грудь, другая – на живот. Вдох носом – живот выпячивается, выдох – ртом сквозь слегка сжатые губы и зубы. По 10 раз 3 – 4 раза в день. 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tabLst>
                <a:tab pos="2250440" algn="l"/>
              </a:tabLst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Нижне-грудное дыхание. Руки – на нижние рёбра. На вдох нижние рёбра раздуваются, на выдохе слегка помогать руками, сжимая рёбра. 2-й вариант: обнять себя за нижние рёбра; также на вдох рёбра раздуваются, на выдохе стягиваем себя руками. Начинаем с 5 раз и доводим до 10.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tabLst>
                <a:tab pos="2250440" algn="l"/>
              </a:tabLst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Средне-грудное дыхание. 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tabLst>
                <a:tab pos="2250440" algn="l"/>
              </a:tabLst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1-й вариант: руки – на средние рёбра, на вдох – раздуваем рёбра, на выдохе – сжимаем их руками. 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tabLst>
                <a:tab pos="2250440" algn="l"/>
              </a:tabLst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2-й вариант: обнять себя за  средние рёбра, далее см. 1-й вариант.    </a:t>
            </a:r>
          </a:p>
        </p:txBody>
      </p:sp>
    </p:spTree>
    <p:extLst>
      <p:ext uri="{BB962C8B-B14F-4D97-AF65-F5344CB8AC3E}">
        <p14:creationId xmlns:p14="http://schemas.microsoft.com/office/powerpoint/2010/main" val="95674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7528" y="836713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  <a:tabLst>
                <a:tab pos="2250440" algn="l"/>
              </a:tabLst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Соединение нижне- и средне-грудное дыхания. Кладём кисти на плечевые суставы. Вдох – растягивание грудных мышц поднятием локтей в стороны, выдох – руки вниз, слегка прижимать локтями грудную клетку. Начинаем с 5 раз, доводим до 10 – 15. Вдох и выдох должны быть максимальными.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  <a:tabLst>
                <a:tab pos="2250440" algn="l"/>
              </a:tabLst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Растягивание одной половины грудной клетки. Руку согнуть в локте, понять вверх. Вдох – растягиваем всю половину грудной клетки, слегка наклоняясь в противоположную сторону, выдох – опускаем руку,  сжимаем эту половину согнутой рукой с лёгким наклоном в сторону этой руки. То же – с другой половиной.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  <a:tabLst>
                <a:tab pos="2250440" algn="l"/>
              </a:tabLst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Синхронизация дыхательной мускулатуры. Руки – перед грудью. Вдох – руки разводим в стороны, соединяем лопатки, растягиваем грудные мышцы, выдох – руки сводим и стараемся достать ими стены, которые – с двух сторон. На выдохе стягиваются грудные мышцы, втягиваются мышцы живота (прямая и косые).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  <a:tabLst>
                <a:tab pos="2250440" algn="l"/>
              </a:tabLst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Скручивание. Вдох – растягиваем грудные и межрёберные мышцы путём поднятия и максимального отведения назад согнутой в локте руки, выдох – приведение руки, стараясь достать локтем противоположное бедро. На выдохе втягиваются мышцы живота. 5 – 10 – 15 раз, потом – с другой стороны.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19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9616" y="188641"/>
            <a:ext cx="7686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  <a:tabLst>
                <a:tab pos="2250440" algn="l"/>
              </a:tabLst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Растягивание грудных, межрёберных и мышц живота. Вдох -   поднимаем руки вверх со слегка согнутыми локтями и немного прогибаемся назад, выдох – согнутыми руками давим на грудную клетку спереди, стараясь выжать весь воздух из лёгких. 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indent="-285750" algn="just">
              <a:buFont typeface="Wingdings" panose="05000000000000000000" pitchFamily="2" charset="2"/>
              <a:buChar char="§"/>
              <a:tabLst>
                <a:tab pos="2250440" algn="l"/>
              </a:tabLst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Каждое упражнение начинаем с 5 раз; по мере того, как прибавляются силы, доводим до 10 – 15.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  <a:tabLst>
                <a:tab pos="2250440" algn="l"/>
              </a:tabLst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Задействование мышц диафрагмы и груди. Вдох – надуваем живот, руки слегка разводим в стороны, соединяем лопатки, разворачиваем ладони. Выдох – сведение плеч вперёд, растягиваются лопатки, стягивается живот. От 5 до 15 раз.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использования дополнительной мускулатуры (для тех, кто уже слегка восстановился). Вдох – делаем круг руками, выдох – опускаем согнутые в локтях руки и стягиваем плечами и локтями нижние рёбра путём нажатия на них, руки в кулаки. Выдох более форсированный.  </a:t>
            </a:r>
          </a:p>
          <a:p>
            <a:pPr algn="just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Если при выполнении этого упражнения при усиленном дыхании начинает кружиться голова, можно сделать небольшую задержку дыхания или прекратить выполнение упражнения. Головокружение говорит о том, что вы дышите достаточно усиленно, и мозг получает очень большое количество кислорода.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91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5600" y="764705"/>
            <a:ext cx="748883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Акцент на верхние рёбра и грудные мышцы. Вдох – круг руками начинается снизу, идёт через стороны вверх, выдох – соединяем руки перед лицом, чтобы больше стянуть верхние рёбра и грудные мышцы. Выдох – интенсивный.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Синхронизация двух предыдущих упражнений. Сгибаем руки в локтях, сжимаем кулаки, отводим плечи назад, растягиваем грудные мышцы, выходит вперёд живот, расправляется грудная клетка – ВДОХ, выдох (сквозь сжатые губы и зубы) – руки вперёд, ладони вверх, втягиваем живот и стягиваем грудные мышцы, как будто двигаем вперёд что-то тяжёлое, постепенно добавляем сопротивление.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Потягивание. Руки через стороны вверх – вдох, соединяем кисти, потягиваем рёбра слева, справа, пытаемся достать потолок – выдох. Сделаем ещё 1 вдох, руками как бы пытаемся достать стены, и – выдох, 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31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11855266"/>
              </p:ext>
            </p:extLst>
          </p:nvPr>
        </p:nvGraphicFramePr>
        <p:xfrm>
          <a:off x="1049973" y="2929970"/>
          <a:ext cx="9394533" cy="2423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34970"/>
                <a:gridCol w="1535275"/>
                <a:gridCol w="1704925"/>
                <a:gridCol w="1719363"/>
              </a:tblGrid>
              <a:tr h="779018">
                <a:tc>
                  <a:txBody>
                    <a:bodyPr/>
                    <a:lstStyle/>
                    <a:p>
                      <a:r>
                        <a:rPr lang="ru-RU" sz="2800" b="1" dirty="0">
                          <a:effectLst/>
                        </a:rPr>
                        <a:t>Наименование профиля*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2020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2021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2022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6280">
                <a:tc>
                  <a:txBody>
                    <a:bodyPr/>
                    <a:lstStyle/>
                    <a:p>
                      <a:r>
                        <a:rPr lang="ru-RU" sz="2800" b="1">
                          <a:effectLst/>
                        </a:rPr>
                        <a:t>Гериатрия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800" b="1">
                          <a:effectLst/>
                        </a:rPr>
                        <a:t>340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800" b="1">
                          <a:effectLst/>
                        </a:rPr>
                        <a:t>593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800" b="1">
                          <a:effectLst/>
                        </a:rPr>
                        <a:t>1504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9018">
                <a:tc>
                  <a:txBody>
                    <a:bodyPr/>
                    <a:lstStyle/>
                    <a:p>
                      <a:r>
                        <a:rPr lang="ru-RU" sz="2800" b="1" dirty="0">
                          <a:effectLst/>
                        </a:rPr>
                        <a:t>Мед. реабилитация после </a:t>
                      </a:r>
                      <a:r>
                        <a:rPr lang="en-US" sz="2800" b="1" dirty="0">
                          <a:effectLst/>
                        </a:rPr>
                        <a:t>COVID-19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800" b="1">
                          <a:effectLst/>
                        </a:rPr>
                        <a:t>207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effectLst/>
                        </a:rPr>
                        <a:t>232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77613" y="1459191"/>
            <a:ext cx="11364329" cy="8617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Лечение пациентов по приоритетным направлениям.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631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1544" y="1052736"/>
            <a:ext cx="83529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50440" algn="l"/>
              </a:tabLst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Если была пневмония и поражение лёгких более 50 процентов, надо каждый день в течение 2 месяцев делать эти упражнения. 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tabLst>
                <a:tab pos="2250440" algn="l"/>
              </a:tabLst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Исходное положение лучше всего сидя, т. к. можно неправильно потянуть мышцы спины и чтобы не уставала поясница. Также легче сидя практиковать наклоны и скручивания.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tabLst>
                <a:tab pos="2250440" algn="l"/>
              </a:tabLst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Выполнять эти упражнения 3 – 4 раза в день по 10 – 15 – 20 минут, в зависимости от самочувствия повторять от 5 до 15 раз.   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tabLst>
                <a:tab pos="2250440" algn="l"/>
              </a:tabLst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Нежелательно практиковать дыхательную гимнастику на ночь, потому что мозг может возбудиться от большого количества кислорода, и вероятно возникновение бессонницы.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tabLst>
                <a:tab pos="2250440" algn="l"/>
              </a:tabLst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tabLst>
                <a:tab pos="2250440" algn="l"/>
              </a:tabLst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Не  обязательно делать весь комплекс сразу. Можно выбрать лишь те упражнения, которые нравятся, но желательно всегда включать упражнения на диафрагмальное дыхание и  использование грудной дыхательной мускулатуры. 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tabLst>
                <a:tab pos="2250440" algn="l"/>
              </a:tabLst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Начинать можно как в стационаре, так им в домашних условиях. Если  переболели больше месяца, начинать можно с этих упражнений, но дальше можно добавить им темп, скорость, количество повторений.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можно включить упражнения Стрельниковой.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937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t______156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4348834">
            <a:off x="4474370" y="1305720"/>
            <a:ext cx="4389437" cy="4746625"/>
          </a:xfrm>
          <a:noFill/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424113" y="1916114"/>
            <a:ext cx="741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latin typeface="Arial" charset="0"/>
              </a:rPr>
              <a:t>           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027606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80" y="269378"/>
            <a:ext cx="6461760" cy="600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72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12568"/>
            <a:ext cx="8732520" cy="586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10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0200" y="982176"/>
            <a:ext cx="94183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	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Низкоинтенсивное лазерное излучение и магнитное поле - это неспецифические физические факторы, действие которых направлено на укрепление иммунитета и повышение общей сопротивляемости организма, а не против возбудителя или симптомов болезни. </a:t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Это биорегуляторы, нормализующие физиологические функции организма, деятельность нейроэндокринной и иммунной систем.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14511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280160" y="472440"/>
            <a:ext cx="10670116" cy="5043488"/>
          </a:xfrm>
        </p:spPr>
        <p:txBody>
          <a:bodyPr/>
          <a:lstStyle/>
          <a:p>
            <a:pPr marL="341313" lvl="0" indent="-341313" algn="just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ru-RU" sz="2400" b="1" kern="0" dirty="0">
                <a:solidFill>
                  <a:srgbClr val="C00000"/>
                </a:solidFill>
                <a:latin typeface="Arial"/>
              </a:rPr>
              <a:t>Лазерная терапия (ЛТ) или низкочастотная лазеротерапия </a:t>
            </a:r>
            <a:r>
              <a:rPr lang="ru-RU" sz="2000" b="1" kern="0" dirty="0">
                <a:solidFill>
                  <a:srgbClr val="C00000"/>
                </a:solidFill>
                <a:latin typeface="Arial"/>
              </a:rPr>
              <a:t>- </a:t>
            </a:r>
            <a:r>
              <a:rPr lang="ru-RU" sz="2000" b="1" kern="0" dirty="0">
                <a:solidFill>
                  <a:srgbClr val="800080"/>
                </a:solidFill>
                <a:latin typeface="Arial"/>
              </a:rPr>
              <a:t>это прогрессивный метод лечения и комплексного оздоровления организма, при котором используется сфокусированный свет с фиксированной длиной волны. Воздействие таким светом имеет локальное тонизирующее действие, улучшает обмен веществ, эффективно борется с очагами воспалений и существенно повышает уровень иммуноглобулинов.</a:t>
            </a:r>
          </a:p>
          <a:p>
            <a:pPr marL="341313" lvl="0" indent="-341313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lang="ru-RU" sz="2000" b="1" kern="0" dirty="0">
              <a:solidFill>
                <a:srgbClr val="C00000"/>
              </a:solidFill>
              <a:latin typeface="Arial"/>
            </a:endParaRPr>
          </a:p>
          <a:p>
            <a:pPr marL="341313" lvl="0" indent="-341313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ru-RU" sz="2000" b="1" kern="0" dirty="0">
                <a:solidFill>
                  <a:srgbClr val="C00000"/>
                </a:solidFill>
                <a:latin typeface="Arial"/>
              </a:rPr>
              <a:t>Именно поэтому лазеротерапию </a:t>
            </a: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000" b="1" kern="0" dirty="0">
                <a:solidFill>
                  <a:srgbClr val="C00000"/>
                </a:solidFill>
                <a:latin typeface="Arial"/>
              </a:rPr>
              <a:t>     используют для лечения широкого </a:t>
            </a: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000" b="1" kern="0" dirty="0">
                <a:solidFill>
                  <a:srgbClr val="C00000"/>
                </a:solidFill>
                <a:latin typeface="Arial"/>
              </a:rPr>
              <a:t>     спектра заболеваний.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9737" y="2551086"/>
            <a:ext cx="2554445" cy="20606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6280" y="3904328"/>
            <a:ext cx="777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algn="just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000" b="1" kern="0" dirty="0">
                <a:solidFill>
                  <a:srgbClr val="800080"/>
                </a:solidFill>
                <a:latin typeface="Arial"/>
              </a:rPr>
              <a:t>При проведении лазеротерапии специальный аппарат генерирует монохромное лазерное излучение в импульсных либо непрерывных режимах. </a:t>
            </a:r>
            <a:endParaRPr lang="en-US" sz="2000" b="1" kern="0" dirty="0" smtClean="0">
              <a:solidFill>
                <a:srgbClr val="800080"/>
              </a:solidFill>
              <a:latin typeface="Arial"/>
            </a:endParaRPr>
          </a:p>
          <a:p>
            <a:pPr marL="341313" lvl="0" indent="-341313" algn="just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000" b="1" kern="0" dirty="0" smtClean="0">
                <a:solidFill>
                  <a:srgbClr val="800080"/>
                </a:solidFill>
                <a:latin typeface="Arial"/>
              </a:rPr>
              <a:t>В </a:t>
            </a:r>
            <a:r>
              <a:rPr lang="ru-RU" sz="2000" b="1" kern="0" dirty="0">
                <a:solidFill>
                  <a:srgbClr val="800080"/>
                </a:solidFill>
                <a:latin typeface="Arial"/>
              </a:rPr>
              <a:t>зависимости от терапевтических целей и используемой методики лечения задается определенная мощность пучка света, а также длина световых волн. </a:t>
            </a:r>
          </a:p>
        </p:txBody>
      </p:sp>
    </p:spTree>
    <p:extLst>
      <p:ext uri="{BB962C8B-B14F-4D97-AF65-F5344CB8AC3E}">
        <p14:creationId xmlns:p14="http://schemas.microsoft.com/office/powerpoint/2010/main" val="1030246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87266"/>
            <a:ext cx="8122920" cy="608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59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41" y="314917"/>
            <a:ext cx="7376160" cy="61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6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857" y="783934"/>
            <a:ext cx="5681744" cy="519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03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1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Презентация1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Презентация1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Презентация1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Презентация1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Презентация1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Презентация1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Презентация1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Презентация1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1003</Words>
  <Application>Microsoft Office PowerPoint</Application>
  <PresentationFormat>Широкоэкранный</PresentationFormat>
  <Paragraphs>102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21</vt:i4>
      </vt:variant>
    </vt:vector>
  </HeadingPairs>
  <TitlesOfParts>
    <vt:vector size="39" baseType="lpstr">
      <vt:lpstr>Arial</vt:lpstr>
      <vt:lpstr>Calibri</vt:lpstr>
      <vt:lpstr>Lucida Console</vt:lpstr>
      <vt:lpstr>Lucida Sans Unicode</vt:lpstr>
      <vt:lpstr>Times New Roman</vt:lpstr>
      <vt:lpstr>Verdana</vt:lpstr>
      <vt:lpstr>Wingdings</vt:lpstr>
      <vt:lpstr>Wingdings 2</vt:lpstr>
      <vt:lpstr>Wingdings 3</vt:lpstr>
      <vt:lpstr>Презентация1</vt:lpstr>
      <vt:lpstr>2_Презентация1</vt:lpstr>
      <vt:lpstr>3_Презентация1</vt:lpstr>
      <vt:lpstr>4_Презентация1</vt:lpstr>
      <vt:lpstr>5_Презентация1</vt:lpstr>
      <vt:lpstr>6_Презентация1</vt:lpstr>
      <vt:lpstr>1_Презентация1</vt:lpstr>
      <vt:lpstr>7_Презентация1</vt:lpstr>
      <vt:lpstr>8_Презентация1</vt:lpstr>
      <vt:lpstr>Презентация PowerPoint</vt:lpstr>
      <vt:lpstr>Лечение пациентов по приоритетным направлениям.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ДИАМАГ(АЛМАГ-03)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Левина Людмила Николаевна</dc:creator>
  <cp:lastModifiedBy>Левина Людмила Николаевна</cp:lastModifiedBy>
  <cp:revision>15</cp:revision>
  <dcterms:created xsi:type="dcterms:W3CDTF">2022-05-12T05:58:41Z</dcterms:created>
  <dcterms:modified xsi:type="dcterms:W3CDTF">2023-02-21T01:13:54Z</dcterms:modified>
</cp:coreProperties>
</file>